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356" r:id="rId22"/>
    <p:sldId id="278" r:id="rId23"/>
    <p:sldId id="279" r:id="rId24"/>
    <p:sldId id="280" r:id="rId25"/>
    <p:sldId id="281" r:id="rId26"/>
    <p:sldId id="282" r:id="rId27"/>
    <p:sldId id="283" r:id="rId28"/>
    <p:sldId id="369" r:id="rId29"/>
    <p:sldId id="284" r:id="rId30"/>
    <p:sldId id="285" r:id="rId31"/>
    <p:sldId id="286" r:id="rId32"/>
    <p:sldId id="287" r:id="rId33"/>
    <p:sldId id="288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370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5" r:id="rId59"/>
    <p:sldId id="314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62" r:id="rId100"/>
    <p:sldId id="359" r:id="rId101"/>
    <p:sldId id="360" r:id="rId102"/>
    <p:sldId id="361" r:id="rId103"/>
    <p:sldId id="357" r:id="rId104"/>
    <p:sldId id="358" r:id="rId105"/>
    <p:sldId id="363" r:id="rId106"/>
    <p:sldId id="366" r:id="rId107"/>
    <p:sldId id="367" r:id="rId108"/>
    <p:sldId id="364" r:id="rId109"/>
    <p:sldId id="368" r:id="rId110"/>
    <p:sldId id="355" r:id="rId1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2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F8361-67ED-478C-8D46-91FEEB33D497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68A2B-163C-4107-B3AF-CEAA291A920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A965D-C9A4-40CA-95F5-750ED9F27CBD}" type="datetimeFigureOut">
              <a:rPr lang="it-IT" smtClean="0"/>
              <a:pPr/>
              <a:t>23/05/2019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80B15-4372-40C9-AA49-C61D8E53107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lancet.com/journals/laninf/article/PIIS1473-3099(18)30717-5/fulltext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pediatrics.aappublications.org/content/143/2" TargetMode="External"/><Relationship Id="rId2" Type="http://schemas.openxmlformats.org/officeDocument/2006/relationships/hyperlink" Target="http://pediatrics.aappublications.org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atext.com/pdf/CCRR-5-454.pd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Aims</a:t>
            </a:r>
            <a:r>
              <a:rPr lang="it-IT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sz="4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it-IT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presentation</a:t>
            </a:r>
            <a:endParaRPr lang="it-IT" sz="4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Crash vaccine dogmas.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Explore the behavior of WHO and Drug Regulatory Agencies with respect to vaccines.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Investigate the Relationship between vaccines and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neuro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-inflammation.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Post-vaccination inflammatory syndrome.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vaccines are not </a:t>
            </a:r>
            <a:r>
              <a:rPr lang="it-IT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safe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Adventitious agents in some vaccines.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MRC-5 cell line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is old 53 years.</a:t>
            </a: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WI-38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old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55 years.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These Cell lines are in cancer 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These cell lines are intended exclusively for research.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are not intended for any human or therapeutic or diagnostic use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it-IT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1" descr="C:\Users\UTENTE\AppData\Local\Temp\Temp1_Re_ slide da rifare.zi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8593" y="785794"/>
            <a:ext cx="5078051" cy="553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2" descr="C:\Users\UTENTE\AppData\Local\Temp\Temp1_Re_ slide da rifare (1).zi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9095" y="428605"/>
            <a:ext cx="5448987" cy="566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3" descr="C:\Users\UTENTE\Desktop\ARTICOLO PER SCHOENFELD\Figur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622769"/>
            <a:ext cx="5000660" cy="564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5925" y="347663"/>
            <a:ext cx="577215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5925" y="347663"/>
            <a:ext cx="577215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b="1" dirty="0" smtClean="0">
                <a:latin typeface="Times New Roman" pitchFamily="18" charset="0"/>
                <a:cs typeface="Times New Roman" pitchFamily="18" charset="0"/>
              </a:rPr>
            </a:b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molecular mechanisms presented here demonstrate how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peripheral cytokines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expressed after vaccination,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cause neuroinflammation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in some subjects, after microglia activation, depending on 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immunogenetic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background and the innate immune memory. 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r>
              <a:rPr lang="it-IT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vaccines can cause neuroinflammation.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HPV vaccines can cause a post-vaccination inflammatory syndrome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characterized by chronic pain and neuroinflammation.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this case, </a:t>
            </a:r>
            <a:r>
              <a:rPr lang="en-US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phenomena of central sensitization is responsible for all the symptoms associated with chronic pain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strong expression of proinflammatory cytokines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secreted after HPV vaccinations, </a:t>
            </a:r>
            <a:r>
              <a:rPr lang="en-US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brings to a process that can produce irreversible neurological results in HPV vaccinated girls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r>
              <a:rPr lang="it-IT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existence of extensive lines of communication between the nervous system and immune system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 a fundamental principle underlying neuroinflammation.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Immune memory in the brain is an important modifier of neuropathology.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Systemic inflammation generates signals that communicate with the brain and lead to changes in metabolism and behavior, with microglia assuming a pro-inflammatory phenotype.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effects produced by the activation of the microglia, and the subsequent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neuro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-inflammation, are diversified according to age: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before the first two years of life they can contribute to produce ASD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(in some subjects with ASD, there is neuroinflammation and aluminum accumulation in the brain);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while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 different neurological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symptomatology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arise in girls vaccinated with HPV vaccines.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We have provided you with the molecular biology evidence of your girls' suffering.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others will attack us and say we are crazy.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We prefer to be crazy but not corrupt.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not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intended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humans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00237" y="2248694"/>
            <a:ext cx="53435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Yes,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can stop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syndrome.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5966221" cy="469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not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intended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humans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429784"/>
            <a:ext cx="8229600" cy="286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Dogma number 2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Vaccines are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thoroughly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rigorous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scientific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studies…</a:t>
            </a:r>
            <a:endParaRPr lang="it-IT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But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lot of vaccine studies are produced by scientists with conflicts of interest and / or are employees in the Pharmaceutical Vaccine Companies. 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Cohort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study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99534"/>
            <a:ext cx="7200270" cy="421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evidences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no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causality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90762" y="2305844"/>
            <a:ext cx="45624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aetta 5"/>
          <p:cNvSpPr/>
          <p:nvPr/>
        </p:nvSpPr>
        <p:spPr>
          <a:xfrm>
            <a:off x="1142976" y="3929066"/>
            <a:ext cx="1071570" cy="57150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285984" y="2285992"/>
            <a:ext cx="2571768" cy="221457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are the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Cohort studies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 with two groups of subjects: the exposed and the non-exposed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vaccinated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vis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non-vaccinated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only valid studies to test the safety of a drug are RCTs studies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Randomized Controlled Trials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The only RCT vaccine studies concern HPV vaccines, and almost all are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scientific </a:t>
            </a:r>
            <a:r>
              <a:rPr lang="en-US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oxymorons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Invalid RCT studies make systematic reviews and meta-analyzes false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Dogma number 3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pPr lvl="0" algn="ctr">
              <a:buNone/>
            </a:pPr>
            <a:r>
              <a:rPr lang="it-IT" sz="45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Doctors</a:t>
            </a:r>
            <a:r>
              <a:rPr lang="it-IT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5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it-IT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sz="45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it-IT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it-IT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it-IT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vaccines </a:t>
            </a:r>
            <a:r>
              <a:rPr lang="it-IT" sz="45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it-IT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5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it-IT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t-IT" sz="45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it-IT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t-IT" sz="4500" b="1" dirty="0" err="1" smtClean="0">
                <a:latin typeface="Times New Roman" pitchFamily="18" charset="0"/>
                <a:cs typeface="Times New Roman" pitchFamily="18" charset="0"/>
              </a:rPr>
              <a:t>But</a:t>
            </a:r>
            <a:endParaRPr lang="it-IT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it-IT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t">
              <a:buFont typeface="+mj-lt"/>
              <a:buAutoNum type="arabicPeriod"/>
            </a:pP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Doctors </a:t>
            </a:r>
            <a:r>
              <a:rPr lang="en-US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often confuse vaccination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(injection of the mixture)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 immunization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(desired effect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 algn="just" fontAlgn="t">
              <a:buFont typeface="+mj-lt"/>
              <a:buAutoNum type="arabicPeriod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Many doctors believe that all the people vaccinated become immunized for life.</a:t>
            </a:r>
          </a:p>
          <a:p>
            <a:pPr marL="514350" indent="-514350" algn="just" fontAlgn="t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Doctors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easily </a:t>
            </a:r>
            <a:r>
              <a:rPr lang="en-US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introject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dogmas </a:t>
            </a: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(herd Immunity).</a:t>
            </a:r>
          </a:p>
          <a:p>
            <a:pPr marL="514350" indent="-514350" algn="just" fontAlgn="t">
              <a:buFont typeface="+mj-lt"/>
              <a:buAutoNum type="arabicPeriod"/>
            </a:pP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few doctors know the </a:t>
            </a: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action mechanism of </a:t>
            </a:r>
            <a:r>
              <a:rPr lang="en-US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vaccines</a:t>
            </a: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sz="40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Paul Offit’s </a:t>
            </a:r>
            <a:r>
              <a:rPr lang="it-IT" sz="4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dogmas</a:t>
            </a:r>
            <a:endParaRPr lang="it-IT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child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can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number of doses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harm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t-IT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neonate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capable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mounting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protective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immune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response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 vaccines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hours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birth.</a:t>
            </a:r>
          </a:p>
          <a:p>
            <a:pPr lvl="0" algn="just"/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infant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theoretical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capacity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respond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10,000 vaccines at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it-IT" dirty="0">
              <a:solidFill>
                <a:srgbClr val="0070C0"/>
              </a:solidFill>
            </a:endParaRPr>
          </a:p>
          <a:p>
            <a:pPr lvl="0"/>
            <a:endParaRPr lang="it-IT" b="1" dirty="0" smtClean="0"/>
          </a:p>
          <a:p>
            <a:pPr lvl="0"/>
            <a:endParaRPr lang="it-IT" b="1" dirty="0"/>
          </a:p>
          <a:p>
            <a:pPr lvl="0">
              <a:buNone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Paul Offit’s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errors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 exchanges the tasks of B lymphocytes.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There are specific 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memory B cells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against specific antigens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(specific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immune memory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long-lived plasma cells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producers of specific antibodies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that prevent infection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Having memory B cells does not prevent the infection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adolescents with anti-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HsAg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memory B cells, but without specific antibodies, can be infected by the Hepatitis B virus).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it-IT" i="1" dirty="0" smtClean="0"/>
              <a:t>​</a:t>
            </a:r>
            <a:r>
              <a:rPr lang="it-IT" dirty="0" smtClean="0"/>
              <a:t> </a:t>
            </a:r>
            <a:r>
              <a:rPr lang="it-IT" sz="4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it-IT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dogmas</a:t>
            </a:r>
            <a:r>
              <a:rPr lang="it-IT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4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dogmatic</a:t>
            </a:r>
            <a:r>
              <a:rPr lang="it-IT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scientism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it-IT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Dogma </a:t>
            </a:r>
          </a:p>
          <a:p>
            <a:pPr marL="514350" indent="-514350"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	A 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fixed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especially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religious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belief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or set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believes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people are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expected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accept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doubts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514350" indent="-514350">
              <a:buAutoNum type="arabicPeriod" startAt="2"/>
            </a:pP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Dogmatic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scientist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dogmatic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are 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certain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are right and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everyone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else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wrong. </a:t>
            </a:r>
          </a:p>
          <a:p>
            <a:pPr marL="514350" lvl="0" indent="-514350">
              <a:buAutoNum type="arabicPeriod" startAt="3"/>
            </a:pP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So, the </a:t>
            </a:r>
            <a:r>
              <a:rPr lang="it-IT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vaccines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it-IT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certainly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safe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Dogma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right (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Dogmatic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Scientist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others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are wrong (</a:t>
            </a:r>
            <a:r>
              <a:rPr lang="it-IT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it-IT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Scientists</a:t>
            </a:r>
            <a:r>
              <a:rPr lang="it-IT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lvl="0" indent="-514350">
              <a:buAutoNum type="arabicPeriod" startAt="3"/>
            </a:pPr>
            <a:endParaRPr lang="it-IT" b="1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Long-lived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plasma cells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67037" y="2758281"/>
            <a:ext cx="32099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Another big mistake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Paper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Maternal pertussis vaccination and its effects on the immune response of infants aged up to 12 months in the Netherlands: an open-label, parallel,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randomised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controlled trial. </a:t>
            </a:r>
          </a:p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Interpretation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In view of the high pertussis toxin antibody concentrations at age 3 months, maternal vaccination supports a delay of the first pertussis vaccination in infants until at least age 3 months.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Maternal antibody interference affects antibody concentrations after primary and booster vaccinations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The clinical consequences of this interference remain to be established.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5786" y="6072206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2"/>
              </a:rPr>
              <a:t>https://www.thelancet.com/journals/laninf/article/PIIS1473-3099(18)30717-5/fulltext</a:t>
            </a: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greatest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factor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it possible to understand if a vaccination has caused damage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or represents </a:t>
            </a:r>
          </a:p>
          <a:p>
            <a:r>
              <a:rPr lang="en-US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danger signal for possible future damage?</a:t>
            </a:r>
            <a:endParaRPr lang="it-IT" sz="4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Post-Vaccination Reactive Brain Inflammation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vaccine injection, especially if multiple doses are given to a young child during a single office visit, significant systemic immune activation may occur with signs suggesting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reactive brain inflammation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such as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acute crying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fever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restlessness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failure to eat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Blaylock, 2008;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Blaylock, 2013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Infanrix-Hexa vaccine (GSK)</a:t>
            </a:r>
            <a:r>
              <a:rPr lang="it-IT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it-IT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Very Common Adverse Events (≥ 1/10 doses)</a:t>
            </a:r>
          </a:p>
          <a:p>
            <a:pPr marL="514350" lvl="0" indent="-514350">
              <a:buFont typeface="+mj-lt"/>
              <a:buAutoNum type="arabicPeriod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Appetite lost.</a:t>
            </a:r>
            <a:endParaRPr lang="it-IT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Crying abnormal and pain. </a:t>
            </a: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Irritability.</a:t>
            </a: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Fever ≥ 38°C.</a:t>
            </a:r>
            <a:endParaRPr lang="it-IT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WHO: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 big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January 2018, the WHO produces a document on how to catalog the adverse reactions that are indicated by the acronym AEFI. </a:t>
            </a:r>
          </a:p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WHO states: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Causality assessment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is the systematic review of data </a:t>
            </a:r>
            <a:r>
              <a:rPr lang="en-US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about an AEFI case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; it aims to determine the likelihood of a causal association between the event and the vaccine(s) received”.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It also specifies: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the individual level</a:t>
            </a: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it is usually not possible to establish a definite causal relationship between a particular AEFI and a particular vaccine </a:t>
            </a:r>
            <a:r>
              <a:rPr lang="en-US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on the basis of a single AEFI case report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”.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unhealthy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act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all adverse reactions are case reports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because they occur in a single vaccinated individual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excluding them results in the consequent elimination of all post-vaccine AEs.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Furthermore,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report cases form the series of reports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will never exist with this evaluation system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that excludes the individual case reports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practical example shows that the reports of AEs do not end up on the reports of the regulatory agencies. </a:t>
            </a:r>
            <a:endParaRPr lang="it-IT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1100" y="3024981"/>
            <a:ext cx="6781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AIFA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0550" y="1696244"/>
            <a:ext cx="79629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2017 VACCINE REPORT</a:t>
            </a:r>
            <a:b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POSTMARKETING SURVEILLANCE IN ITALY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340529"/>
            <a:ext cx="8229600" cy="1873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Some Vaccine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Dogmas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Vaccines are </a:t>
            </a:r>
            <a:r>
              <a:rPr lang="it-IT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safe</a:t>
            </a: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efficient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Vaccines are </a:t>
            </a:r>
            <a:r>
              <a:rPr lang="it-IT" b="1" dirty="0" err="1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thoroughly</a:t>
            </a:r>
            <a:r>
              <a:rPr lang="it-IT" b="1" dirty="0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it-IT" b="1" dirty="0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b="1" dirty="0" err="1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rigorous</a:t>
            </a:r>
            <a:r>
              <a:rPr lang="it-IT" b="1" dirty="0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scientific</a:t>
            </a:r>
            <a:r>
              <a:rPr lang="it-IT" b="1" dirty="0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832803"/>
                </a:solidFill>
                <a:latin typeface="Times New Roman" pitchFamily="18" charset="0"/>
                <a:cs typeface="Times New Roman" pitchFamily="18" charset="0"/>
              </a:rPr>
              <a:t>studies…</a:t>
            </a:r>
            <a:endParaRPr lang="it-IT" b="1" dirty="0" smtClean="0">
              <a:solidFill>
                <a:srgbClr val="832803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Doctors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of vaccines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lvl="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Paul Offit’s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dogmas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lvl="0" indent="-514350">
              <a:buFont typeface="+mj-lt"/>
              <a:buAutoNum type="arabicPeriod"/>
            </a:pPr>
            <a:endParaRPr lang="it-IT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it-IT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endParaRPr lang="it-IT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endParaRPr lang="it-IT" b="1" dirty="0" smtClean="0">
              <a:solidFill>
                <a:srgbClr val="FF0000"/>
              </a:solidFill>
            </a:endParaRPr>
          </a:p>
          <a:p>
            <a:pPr lvl="0"/>
            <a:endParaRPr lang="it-IT" b="1" dirty="0" smtClean="0"/>
          </a:p>
          <a:p>
            <a:pPr lvl="0"/>
            <a:endParaRPr lang="it-IT" b="1" dirty="0"/>
          </a:p>
          <a:p>
            <a:pPr lvl="0"/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 vaccines cause autism?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do not know the causes of autism.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Epidemiological investigations do not identify the causes of the diseases, but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only the risk factors for that disease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There are not RCT vaccines studies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compare unvaccinated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vaccinated subjects.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vaccine-favorable cohort studies do not compare unvaccinated </a:t>
            </a:r>
            <a:r>
              <a:rPr lang="en-US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vaccinated subjects (vaccines exposed </a:t>
            </a:r>
            <a:r>
              <a:rPr lang="en-US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not exposed).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Royal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dogma: 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vaccines do not cause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autism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</a:t>
            </a:r>
            <a:r>
              <a:rPr lang="it-IT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question</a:t>
            </a:r>
            <a:r>
              <a:rPr lang="it-IT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it-IT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Vaccines can cause </a:t>
            </a:r>
            <a:r>
              <a:rPr lang="it-IT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autism</a:t>
            </a:r>
            <a:r>
              <a:rPr lang="it-IT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r>
              <a:rPr lang="it-IT" sz="4000" b="1" dirty="0" err="1" smtClean="0">
                <a:latin typeface="Times New Roman" pitchFamily="18" charset="0"/>
                <a:cs typeface="Times New Roman" pitchFamily="18" charset="0"/>
              </a:rPr>
              <a:t>Final</a:t>
            </a:r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dirty="0" err="1" smtClean="0">
                <a:latin typeface="Times New Roman" pitchFamily="18" charset="0"/>
                <a:cs typeface="Times New Roman" pitchFamily="18" charset="0"/>
              </a:rPr>
              <a:t>Answer</a:t>
            </a:r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it-IT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it-IT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Yes, vaccines can cause </a:t>
            </a:r>
            <a:r>
              <a:rPr lang="it-IT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autism</a:t>
            </a:r>
            <a:r>
              <a:rPr lang="it-IT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t-IT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biological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plausibility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danger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5982" y="1643050"/>
            <a:ext cx="7480794" cy="404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 protected and insecure building.</a:t>
            </a:r>
            <a:endParaRPr lang="it-IT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429288" cy="458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000" b="1" dirty="0" smtClean="0">
                <a:solidFill>
                  <a:srgbClr val="FF0000"/>
                </a:solidFill>
                <a:latin typeface="+mn-lt"/>
              </a:rPr>
              <a:t>HPV VACCINES</a:t>
            </a:r>
            <a:endParaRPr lang="it-IT" sz="6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it-IT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it-IT" sz="6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</a:t>
            </a:r>
            <a:r>
              <a:rPr lang="it-IT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’s the mistery?</a:t>
            </a:r>
            <a:endParaRPr lang="it-IT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2926"/>
            <a:ext cx="8229600" cy="1000124"/>
          </a:xfrm>
        </p:spPr>
        <p:txBody>
          <a:bodyPr>
            <a:normAutofit fontScale="90000"/>
          </a:bodyPr>
          <a:lstStyle/>
          <a:p>
            <a:pPr fontAlgn="base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Fooling is better than informing </a:t>
            </a:r>
            <a:r>
              <a:rPr lang="en-US" dirty="0" smtClean="0"/>
              <a:t/>
            </a:r>
            <a:br>
              <a:rPr lang="en-US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it-IT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CONCLUSIONS:</a:t>
            </a:r>
            <a:r>
              <a:rPr lang="it-IT" sz="3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endParaRPr lang="it-IT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research-tested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messages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providers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can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parents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’ HPV vaccination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concerns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 7 common </a:t>
            </a:r>
            <a:r>
              <a:rPr lang="it-IT" sz="3800" dirty="0" err="1" smtClean="0">
                <a:latin typeface="Times New Roman" pitchFamily="18" charset="0"/>
                <a:cs typeface="Times New Roman" pitchFamily="18" charset="0"/>
              </a:rPr>
              <a:t>topics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it-IT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  <a:r>
              <a:rPr lang="it-IT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principles</a:t>
            </a:r>
            <a:r>
              <a:rPr lang="it-IT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it-IT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increasing</a:t>
            </a:r>
            <a:r>
              <a:rPr lang="it-IT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message</a:t>
            </a:r>
            <a:r>
              <a:rPr lang="it-IT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effectiveness</a:t>
            </a:r>
            <a:r>
              <a:rPr lang="it-IT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are to include information on the </a:t>
            </a:r>
            <a:r>
              <a:rPr lang="it-IT" sz="3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benefits</a:t>
            </a:r>
            <a:r>
              <a:rPr lang="it-IT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vaccination 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3800" b="1" u="sng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it-IT" sz="3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cancer </a:t>
            </a:r>
            <a:r>
              <a:rPr lang="it-IT" sz="3800" b="1" u="sng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it-IT" sz="3800" dirty="0" smtClean="0">
                <a:latin typeface="Times New Roman" pitchFamily="18" charset="0"/>
                <a:cs typeface="Times New Roman" pitchFamily="18" charset="0"/>
              </a:rPr>
              <a:t>)…</a:t>
            </a:r>
          </a:p>
          <a:p>
            <a:endParaRPr lang="it-IT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800" b="1" dirty="0" err="1" smtClean="0">
                <a:latin typeface="Times New Roman" pitchFamily="18" charset="0"/>
                <a:cs typeface="Times New Roman" pitchFamily="18" charset="0"/>
              </a:rPr>
              <a:t>Shah</a:t>
            </a:r>
            <a:r>
              <a:rPr lang="it-IT" sz="1800" b="1" dirty="0" smtClean="0">
                <a:latin typeface="Times New Roman" pitchFamily="18" charset="0"/>
                <a:cs typeface="Times New Roman" pitchFamily="18" charset="0"/>
              </a:rPr>
              <a:t> PD et al. </a:t>
            </a:r>
            <a:r>
              <a:rPr lang="it-IT" sz="1800" b="1" dirty="0" err="1" smtClean="0"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it-IT" sz="18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1800" b="1" dirty="0" err="1" smtClean="0">
                <a:latin typeface="Times New Roman" pitchFamily="18" charset="0"/>
                <a:cs typeface="Times New Roman" pitchFamily="18" charset="0"/>
              </a:rPr>
              <a:t>Concerns</a:t>
            </a:r>
            <a:r>
              <a:rPr lang="it-IT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800" b="1" dirty="0" err="1" smtClean="0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it-IT" sz="1800" b="1" dirty="0" smtClean="0">
                <a:latin typeface="Times New Roman" pitchFamily="18" charset="0"/>
                <a:cs typeface="Times New Roman" pitchFamily="18" charset="0"/>
              </a:rPr>
              <a:t> HPV Vaccine: A  Communication </a:t>
            </a:r>
            <a:r>
              <a:rPr lang="it-IT" sz="1800" b="1" dirty="0" err="1" smtClean="0">
                <a:latin typeface="Times New Roman" pitchFamily="18" charset="0"/>
                <a:cs typeface="Times New Roman" pitchFamily="18" charset="0"/>
              </a:rPr>
              <a:t>Experiment</a:t>
            </a:r>
            <a:r>
              <a:rPr lang="it-IT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Pediatrics</a:t>
            </a:r>
            <a:r>
              <a:rPr lang="it-IT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February 2019, VOLUME 143 / ISSUE 2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t-IT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mistification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HPV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cancer-preventing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vaccine.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This is a vaccine which prevents some HPV infections.</a:t>
            </a:r>
            <a:endParaRPr lang="it-IT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vaccine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not a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cancer-preventing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vaccine. </a:t>
            </a:r>
            <a:endParaRPr lang="it-IT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Cancer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magic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word of marketing.</a:t>
            </a:r>
          </a:p>
          <a:p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magic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word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becomes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medical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dogma.</a:t>
            </a:r>
          </a:p>
          <a:p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Australia: a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country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powerful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mystificators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it-IT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71775" y="2253456"/>
            <a:ext cx="36004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Incidence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rate from 2007 to 2018</a:t>
            </a:r>
            <a:endParaRPr lang="it-IT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Incidence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rate from 2014 to 2018: from 7.4 </a:t>
            </a:r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cases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per 100,000 </a:t>
            </a:r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femals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 7.1 </a:t>
            </a:r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cases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per 100,000 </a:t>
            </a:r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femals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Only 0.3%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10 years of intense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HPV-vaccination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Incidence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7,04 per 100,000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femals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in 2007 against 7,1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estimated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in 2018. 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Stop HPV, Stop Cervical Cancer.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38287" y="1834356"/>
            <a:ext cx="60674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it-IT" b="1" smtClean="0">
                <a:solidFill>
                  <a:srgbClr val="7030A0"/>
                </a:solidFill>
              </a:rPr>
              <a:t>Crash </a:t>
            </a:r>
            <a:r>
              <a:rPr lang="it-IT" b="1" dirty="0">
                <a:solidFill>
                  <a:srgbClr val="7030A0"/>
                </a:solidFill>
              </a:rPr>
              <a:t>the </a:t>
            </a:r>
            <a:r>
              <a:rPr lang="it-IT" b="1" dirty="0" err="1">
                <a:solidFill>
                  <a:srgbClr val="7030A0"/>
                </a:solidFill>
              </a:rPr>
              <a:t>dogmas</a:t>
            </a:r>
            <a:r>
              <a:rPr lang="it-IT" b="1" dirty="0">
                <a:solidFill>
                  <a:srgbClr val="7030A0"/>
                </a:solidFill>
              </a:rPr>
              <a:t>.</a:t>
            </a:r>
            <a:r>
              <a:rPr lang="it-IT" dirty="0">
                <a:solidFill>
                  <a:srgbClr val="7030A0"/>
                </a:solidFill>
              </a:rPr>
              <a:t/>
            </a:r>
            <a:br>
              <a:rPr lang="it-IT" dirty="0">
                <a:solidFill>
                  <a:srgbClr val="7030A0"/>
                </a:solidFill>
              </a:rPr>
            </a:br>
            <a:endParaRPr lang="it-IT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57422" y="1555899"/>
            <a:ext cx="4714908" cy="491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Freddy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Mercury</a:t>
            </a:r>
            <a:r>
              <a:rPr lang="it-IT" b="1" dirty="0" smtClean="0">
                <a:solidFill>
                  <a:srgbClr val="FF0000"/>
                </a:solidFill>
              </a:rPr>
              <a:t>: Don't Stop Me </a:t>
            </a:r>
            <a:r>
              <a:rPr lang="it-IT" b="1" dirty="0" err="1" smtClean="0">
                <a:solidFill>
                  <a:srgbClr val="FF0000"/>
                </a:solidFill>
              </a:rPr>
              <a:t>Now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40509"/>
            <a:ext cx="6000792" cy="433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28925" y="2424906"/>
            <a:ext cx="34861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56544"/>
            <a:ext cx="4929222" cy="18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Let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just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remember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was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shown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vaccinated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young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women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had a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higher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prevalence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HPV type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infection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 with high and low risk </a:t>
            </a:r>
            <a:r>
              <a:rPr lang="it-IT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cancer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Vaccinated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young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women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higher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prevalence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of virus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infection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with high risk of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non-vaccine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types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despite</a:t>
            </a:r>
            <a:r>
              <a:rPr lang="it-IT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having</a:t>
            </a:r>
            <a:r>
              <a:rPr lang="it-IT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it-IT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lower</a:t>
            </a:r>
            <a:r>
              <a:rPr lang="it-IT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prevalence</a:t>
            </a:r>
            <a:r>
              <a:rPr lang="it-IT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of vaccination </a:t>
            </a:r>
            <a:r>
              <a:rPr lang="it-IT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types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Guo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2015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biological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plausibility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HPV </a:t>
            </a:r>
            <a:r>
              <a:rPr lang="it-IT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AeS</a:t>
            </a:r>
            <a:endParaRPr lang="it-IT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63"/>
            <a:ext cx="77343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1000100" y="5715016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hlinkClick r:id="rId3"/>
              </a:rPr>
              <a:t>https://www.oatext.com/pdf/CCRR-5-454.pdf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 in the center of the syndrome.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adverse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  <a:r>
              <a:rPr lang="it-IT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t-IT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HPV vaccines and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Proinflammatory cytokines.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injection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to neuroinflammation.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processing.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Neuroinflammation and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Post-vaccination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inflammatory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syndrome.</a:t>
            </a:r>
          </a:p>
          <a:p>
            <a:pPr marL="514350" indent="-514350">
              <a:buFont typeface="+mj-lt"/>
              <a:buAutoNum type="arabicPeriod"/>
            </a:pPr>
            <a:endParaRPr lang="it-IT" dirty="0" smtClean="0"/>
          </a:p>
          <a:p>
            <a:pPr marL="514350" indent="-514350">
              <a:buFont typeface="+mj-lt"/>
              <a:buAutoNum type="arabicPeriod"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r>
              <a:rPr lang="it-IT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adverse</a:t>
            </a:r>
            <a:r>
              <a:rPr lang="it-IT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>
                <a:latin typeface="Times New Roman" pitchFamily="18" charset="0"/>
                <a:cs typeface="Times New Roman" pitchFamily="18" charset="0"/>
              </a:rPr>
            </a:b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In Japan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the period of HPV vaccination overlapped with the development of HPV vaccine-related symptoms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vaccinated patients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which include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chronic regional pain syndrome (CRPS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autonomic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cognitive dysfunctions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Ozawa </a:t>
            </a:r>
            <a:r>
              <a:rPr 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., 2017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Brinth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(2015)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reported the characteristics of a number of patients with a syndrome of orthostatic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intolerance, headaches,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fatigue, cognitive dysfunction, and neuropathic pain starting in close relation to HPV vaccination.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HPV vaccines and pain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the Cervarix Package insert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(GSK, 2019) it is reported that: 20% of subjects were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pain. </a:t>
            </a:r>
          </a:p>
          <a:p>
            <a:pPr algn="just"/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the Gardasil 4 Package insert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(Merck, 2019) it is reported that: headache, fever, nausea, and dizziness; and local injection site reactions (pain, swelling,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erythema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pruritus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and bruising) occurred after the administration of Gardasil.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Gardasil 9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: Package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14620"/>
            <a:ext cx="788487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2286000" y="2551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it-IT" dirty="0" smtClean="0"/>
          </a:p>
          <a:p>
            <a:endParaRPr lang="it-IT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Gardasil 9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: Package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girls and women from 16 to 26 years of age:</a:t>
            </a:r>
          </a:p>
          <a:p>
            <a:pPr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	 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injection-site pain (89.9%)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 girls from 9 to 15 years of age: 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injection-site pain (89.3%)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Proinflammatory cytokines.</a:t>
            </a:r>
            <a:b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Vaccination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always produces inflammation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inflammation, tissue resident and recruited immune cells secrete molecular mediators that act on the peripheral nerve terminals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nociceptor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neurons to produce pain sensitization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Pinho-Ribeiro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., 2016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High circulating plasma cytokine/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chemokine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levels were observed after the first dose of Gardasil 4® vaccine and the proinflammatory cytokines were elevated after the 1st and 3rd injection of the Cervarix® vaccine (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Herrin </a:t>
            </a: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2014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7" y="500042"/>
            <a:ext cx="485778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it-IT" b="1" dirty="0">
                <a:solidFill>
                  <a:srgbClr val="0070C0"/>
                </a:solidFill>
              </a:rPr>
              <a:t>No vaccine </a:t>
            </a:r>
            <a:r>
              <a:rPr lang="it-IT" b="1" dirty="0" err="1">
                <a:solidFill>
                  <a:srgbClr val="0070C0"/>
                </a:solidFill>
              </a:rPr>
              <a:t>is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however</a:t>
            </a:r>
            <a:r>
              <a:rPr lang="it-IT" b="1" dirty="0">
                <a:solidFill>
                  <a:srgbClr val="0070C0"/>
                </a:solidFill>
              </a:rPr>
              <a:t> 100% </a:t>
            </a:r>
            <a:r>
              <a:rPr lang="it-IT" b="1" dirty="0" err="1">
                <a:solidFill>
                  <a:srgbClr val="0070C0"/>
                </a:solidFill>
              </a:rPr>
              <a:t>safe</a:t>
            </a:r>
            <a:r>
              <a:rPr lang="it-IT" b="1" dirty="0">
                <a:solidFill>
                  <a:srgbClr val="0070C0"/>
                </a:solidFill>
              </a:rPr>
              <a:t> or </a:t>
            </a:r>
            <a:r>
              <a:rPr lang="it-IT" b="1" dirty="0" err="1">
                <a:solidFill>
                  <a:srgbClr val="0070C0"/>
                </a:solidFill>
              </a:rPr>
              <a:t>effective</a:t>
            </a:r>
            <a:r>
              <a:rPr lang="it-IT" b="1" dirty="0">
                <a:solidFill>
                  <a:srgbClr val="0070C0"/>
                </a:solidFill>
              </a:rPr>
              <a:t>.</a:t>
            </a:r>
          </a:p>
          <a:p>
            <a:pPr lvl="0"/>
            <a:r>
              <a:rPr lang="it-IT" dirty="0"/>
              <a:t>Safety </a:t>
            </a:r>
            <a:r>
              <a:rPr lang="it-IT" dirty="0" err="1"/>
              <a:t>concerns</a:t>
            </a:r>
            <a:r>
              <a:rPr lang="it-IT" dirty="0"/>
              <a:t> for a vaccine include </a:t>
            </a:r>
            <a:r>
              <a:rPr lang="it-IT" dirty="0" err="1"/>
              <a:t>those</a:t>
            </a:r>
            <a:r>
              <a:rPr lang="it-IT" dirty="0"/>
              <a:t> due to </a:t>
            </a:r>
            <a:r>
              <a:rPr lang="it-IT" b="1" dirty="0" err="1">
                <a:solidFill>
                  <a:srgbClr val="FF0000"/>
                </a:solidFill>
              </a:rPr>
              <a:t>inherent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toxicities</a:t>
            </a:r>
            <a:r>
              <a:rPr lang="it-IT" b="1" dirty="0">
                <a:solidFill>
                  <a:srgbClr val="FF0000"/>
                </a:solidFill>
              </a:rPr>
              <a:t> of the antigen and </a:t>
            </a:r>
            <a:r>
              <a:rPr lang="it-IT" b="1" dirty="0" err="1">
                <a:solidFill>
                  <a:srgbClr val="FF0000"/>
                </a:solidFill>
              </a:rPr>
              <a:t>adjuvant</a:t>
            </a:r>
            <a:r>
              <a:rPr lang="it-IT" dirty="0"/>
              <a:t>, </a:t>
            </a:r>
            <a:r>
              <a:rPr lang="it-IT" b="1" dirty="0" err="1">
                <a:solidFill>
                  <a:schemeClr val="tx2"/>
                </a:solidFill>
              </a:rPr>
              <a:t>toxicities</a:t>
            </a:r>
            <a:r>
              <a:rPr lang="it-IT" b="1" dirty="0">
                <a:solidFill>
                  <a:schemeClr val="tx2"/>
                </a:solidFill>
              </a:rPr>
              <a:t> of </a:t>
            </a:r>
            <a:r>
              <a:rPr lang="it-IT" b="1" dirty="0" err="1">
                <a:solidFill>
                  <a:schemeClr val="tx2"/>
                </a:solidFill>
              </a:rPr>
              <a:t>impurities</a:t>
            </a:r>
            <a:r>
              <a:rPr lang="it-IT" b="1" dirty="0">
                <a:solidFill>
                  <a:schemeClr val="tx2"/>
                </a:solidFill>
              </a:rPr>
              <a:t> and </a:t>
            </a:r>
            <a:r>
              <a:rPr lang="it-IT" b="1" dirty="0" err="1">
                <a:solidFill>
                  <a:schemeClr val="tx2"/>
                </a:solidFill>
              </a:rPr>
              <a:t>contaminants</a:t>
            </a:r>
            <a:r>
              <a:rPr lang="it-IT" b="1" dirty="0">
                <a:solidFill>
                  <a:schemeClr val="tx2"/>
                </a:solidFill>
              </a:rPr>
              <a:t> </a:t>
            </a:r>
            <a:r>
              <a:rPr lang="it-IT" dirty="0"/>
              <a:t>and </a:t>
            </a:r>
            <a:r>
              <a:rPr lang="it-IT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toxicities</a:t>
            </a:r>
            <a:r>
              <a:rPr lang="it-IT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due to </a:t>
            </a:r>
            <a:r>
              <a:rPr lang="it-IT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interactions</a:t>
            </a:r>
            <a:r>
              <a:rPr lang="it-IT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of the vaccine </a:t>
            </a:r>
            <a:r>
              <a:rPr lang="it-IT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components</a:t>
            </a:r>
            <a:r>
              <a:rPr lang="it-IT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present</a:t>
            </a:r>
            <a:r>
              <a:rPr lang="it-IT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in the vaccine </a:t>
            </a:r>
            <a:r>
              <a:rPr lang="it-IT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formulation</a:t>
            </a:r>
            <a:r>
              <a:rPr lang="it-IT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0"/>
            <a:r>
              <a:rPr lang="it-IT" b="1" dirty="0" err="1"/>
              <a:t>Reversion</a:t>
            </a:r>
            <a:r>
              <a:rPr lang="it-IT" b="1" dirty="0"/>
              <a:t> to </a:t>
            </a:r>
            <a:r>
              <a:rPr lang="it-IT" b="1" dirty="0" err="1"/>
              <a:t>virulence</a:t>
            </a:r>
            <a:r>
              <a:rPr lang="it-IT" b="1" dirty="0"/>
              <a:t> </a:t>
            </a:r>
            <a:r>
              <a:rPr lang="it-IT" b="1" dirty="0" err="1"/>
              <a:t>after</a:t>
            </a:r>
            <a:r>
              <a:rPr lang="it-IT" b="1" dirty="0"/>
              <a:t> </a:t>
            </a:r>
            <a:r>
              <a:rPr lang="it-IT" b="1" dirty="0" err="1"/>
              <a:t>multiplication</a:t>
            </a:r>
            <a:r>
              <a:rPr lang="it-IT" b="1" dirty="0"/>
              <a:t> in the human </a:t>
            </a:r>
            <a:r>
              <a:rPr lang="it-IT" b="1" dirty="0" err="1"/>
              <a:t>host</a:t>
            </a:r>
            <a:r>
              <a:rPr lang="it-IT" b="1" dirty="0"/>
              <a:t> </a:t>
            </a:r>
            <a:r>
              <a:rPr lang="it-IT" dirty="0" err="1"/>
              <a:t>might</a:t>
            </a:r>
            <a:r>
              <a:rPr lang="it-IT" dirty="0"/>
              <a:t> be of </a:t>
            </a:r>
            <a:r>
              <a:rPr lang="it-IT" dirty="0" err="1"/>
              <a:t>particular</a:t>
            </a:r>
            <a:r>
              <a:rPr lang="it-IT" dirty="0"/>
              <a:t> </a:t>
            </a:r>
            <a:r>
              <a:rPr lang="it-IT" dirty="0" err="1"/>
              <a:t>concern</a:t>
            </a:r>
            <a:r>
              <a:rPr lang="it-IT" dirty="0"/>
              <a:t> for some live </a:t>
            </a:r>
            <a:r>
              <a:rPr lang="it-IT" dirty="0" err="1"/>
              <a:t>attenuated</a:t>
            </a:r>
            <a:r>
              <a:rPr lang="it-IT" dirty="0"/>
              <a:t> vaccines. </a:t>
            </a:r>
          </a:p>
          <a:p>
            <a:pPr lvl="0"/>
            <a:r>
              <a:rPr lang="it-IT" b="1" dirty="0" err="1">
                <a:solidFill>
                  <a:srgbClr val="0070C0"/>
                </a:solidFill>
              </a:rPr>
              <a:t>Preservatives</a:t>
            </a:r>
            <a:r>
              <a:rPr lang="it-IT" b="1" dirty="0">
                <a:solidFill>
                  <a:srgbClr val="0070C0"/>
                </a:solidFill>
              </a:rPr>
              <a:t> and </a:t>
            </a:r>
            <a:r>
              <a:rPr lang="it-IT" b="1" dirty="0" err="1">
                <a:solidFill>
                  <a:srgbClr val="0070C0"/>
                </a:solidFill>
              </a:rPr>
              <a:t>stabilisers</a:t>
            </a:r>
            <a:r>
              <a:rPr lang="it-IT" b="1" dirty="0">
                <a:solidFill>
                  <a:srgbClr val="0070C0"/>
                </a:solidFill>
              </a:rPr>
              <a:t> may not be </a:t>
            </a:r>
            <a:r>
              <a:rPr lang="it-IT" b="1" dirty="0" err="1">
                <a:solidFill>
                  <a:srgbClr val="0070C0"/>
                </a:solidFill>
              </a:rPr>
              <a:t>as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immunologically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inert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as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previously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b="1" dirty="0" err="1">
                <a:solidFill>
                  <a:srgbClr val="0070C0"/>
                </a:solidFill>
              </a:rPr>
              <a:t>thought</a:t>
            </a:r>
            <a:r>
              <a:rPr lang="it-IT" b="1" dirty="0">
                <a:solidFill>
                  <a:srgbClr val="0070C0"/>
                </a:solidFill>
              </a:rPr>
              <a:t> </a:t>
            </a:r>
            <a:r>
              <a:rPr lang="it-IT" dirty="0"/>
              <a:t>(e.g. </a:t>
            </a:r>
            <a:r>
              <a:rPr lang="it-IT" dirty="0" err="1"/>
              <a:t>polygeline</a:t>
            </a:r>
            <a:r>
              <a:rPr lang="it-IT" dirty="0"/>
              <a:t>). </a:t>
            </a:r>
          </a:p>
          <a:p>
            <a:pPr lvl="0"/>
            <a:r>
              <a:rPr lang="it-IT" dirty="0" err="1"/>
              <a:t>Removal</a:t>
            </a:r>
            <a:r>
              <a:rPr lang="it-IT" dirty="0"/>
              <a:t> of a </a:t>
            </a:r>
            <a:r>
              <a:rPr lang="it-IT" dirty="0" err="1"/>
              <a:t>preservative</a:t>
            </a:r>
            <a:r>
              <a:rPr lang="it-IT" dirty="0"/>
              <a:t> and/or </a:t>
            </a:r>
            <a:r>
              <a:rPr lang="it-IT" dirty="0" err="1"/>
              <a:t>stabiliser</a:t>
            </a:r>
            <a:r>
              <a:rPr lang="it-IT" dirty="0"/>
              <a:t> from a </a:t>
            </a:r>
            <a:r>
              <a:rPr lang="it-IT" dirty="0" err="1"/>
              <a:t>well-established</a:t>
            </a:r>
            <a:r>
              <a:rPr lang="it-IT" dirty="0"/>
              <a:t> vaccine may also </a:t>
            </a:r>
            <a:r>
              <a:rPr lang="it-IT" dirty="0" err="1"/>
              <a:t>have</a:t>
            </a:r>
            <a:r>
              <a:rPr lang="it-IT" dirty="0"/>
              <a:t> an impact on the safety </a:t>
            </a:r>
            <a:r>
              <a:rPr lang="it-IT" dirty="0" err="1"/>
              <a:t>profile</a:t>
            </a:r>
            <a:r>
              <a:rPr lang="it-IT" dirty="0"/>
              <a:t> of the vaccine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seen</a:t>
            </a:r>
            <a:r>
              <a:rPr lang="it-IT" dirty="0"/>
              <a:t> with a </a:t>
            </a:r>
            <a:r>
              <a:rPr lang="it-IT" dirty="0" err="1"/>
              <a:t>recent</a:t>
            </a:r>
            <a:r>
              <a:rPr lang="it-IT" dirty="0"/>
              <a:t> </a:t>
            </a:r>
            <a:r>
              <a:rPr lang="it-IT" dirty="0" err="1"/>
              <a:t>tick-bone</a:t>
            </a:r>
            <a:r>
              <a:rPr lang="it-IT" dirty="0"/>
              <a:t> encephalitis vaccine.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DRG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neurons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Cytokine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Receptors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66688" y="1600200"/>
            <a:ext cx="60106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injection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to neuroinflammation</a:t>
            </a:r>
            <a:endParaRPr lang="it-IT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injection of the vaccines determine a strong production of proinflammatory cytokines.</a:t>
            </a:r>
          </a:p>
          <a:p>
            <a:pPr marL="514350" indent="-514350" algn="just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These cytokines activate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nociceptors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anterograde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signal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progresses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centrally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activate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spinal</a:t>
            </a:r>
            <a:r>
              <a:rPr lang="it-IT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microglia.</a:t>
            </a:r>
          </a:p>
          <a:p>
            <a:pPr marL="514350" indent="-514350" algn="just">
              <a:buFont typeface="+mj-lt"/>
              <a:buAutoNum type="arabicPeriod"/>
            </a:pP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Neuroinflammatory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identified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sensory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ganglia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in the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nerves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>
              <a:buFont typeface="+mj-lt"/>
              <a:buAutoNum type="arabicPeriod"/>
            </a:pP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Neuroinflammation in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dorsal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root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ganglion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and at the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spinal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cord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contributes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the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transition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from acute to chronic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 processing </a:t>
            </a:r>
            <a:endParaRPr 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Understanding pain processing is fundamental to identify the roots of post-vaccination inflammatory syndrome caused by HPV vaccines.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a complicated path that begins with the expression of proinflammatory cytokines on the vaccine injection site, and then arrives at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somatosensory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cortex.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0070C0"/>
                </a:solidFill>
              </a:rPr>
              <a:t>Peripheral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</a:rPr>
              <a:t>component</a:t>
            </a:r>
            <a:r>
              <a:rPr lang="it-IT" b="1" dirty="0" smtClean="0">
                <a:solidFill>
                  <a:srgbClr val="0070C0"/>
                </a:solidFill>
              </a:rPr>
              <a:t> of </a:t>
            </a:r>
            <a:r>
              <a:rPr lang="it-IT" b="1" dirty="0" err="1" smtClean="0">
                <a:solidFill>
                  <a:srgbClr val="0070C0"/>
                </a:solidFill>
              </a:rPr>
              <a:t>nociception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Nociceptors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(pain receptors) are bare nerve endings of primary sensory neurons which  innerve skin, muscles and viscera.</a:t>
            </a:r>
          </a:p>
          <a:p>
            <a:pPr algn="just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Pain receptors are selectively activated by mechanical, thermal or chemical stimuli that open sodium channels and elicit axonal depolarization.</a:t>
            </a:r>
            <a:endParaRPr lang="it-IT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DRG </a:t>
            </a:r>
            <a:r>
              <a:rPr lang="it-IT" b="1" dirty="0" err="1" smtClean="0">
                <a:solidFill>
                  <a:srgbClr val="0070C0"/>
                </a:solidFill>
              </a:rPr>
              <a:t>neurons</a:t>
            </a:r>
            <a:r>
              <a:rPr lang="it-IT" b="1" dirty="0" smtClean="0">
                <a:solidFill>
                  <a:srgbClr val="0070C0"/>
                </a:solidFill>
              </a:rPr>
              <a:t>: </a:t>
            </a:r>
            <a:r>
              <a:rPr lang="it-IT" b="1" dirty="0" err="1" smtClean="0">
                <a:solidFill>
                  <a:srgbClr val="0070C0"/>
                </a:solidFill>
              </a:rPr>
              <a:t>specific</a:t>
            </a:r>
            <a:r>
              <a:rPr lang="it-IT" b="1" dirty="0" smtClean="0">
                <a:solidFill>
                  <a:srgbClr val="0070C0"/>
                </a:solidFill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</a:rPr>
              <a:t>receptors</a:t>
            </a:r>
            <a:r>
              <a:rPr lang="it-IT" b="1" dirty="0" smtClean="0">
                <a:solidFill>
                  <a:srgbClr val="0070C0"/>
                </a:solidFill>
              </a:rPr>
              <a:t>. </a:t>
            </a:r>
            <a:endParaRPr lang="it-IT" b="1" dirty="0">
              <a:solidFill>
                <a:srgbClr val="0070C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39094"/>
            <a:ext cx="7510489" cy="457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Nociceptors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Nociceptors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by responding directly to cytokines can directly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“sense”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immune response in inflamed tissue; essentially they are, therefore, not only noxious stimulus detectors, but also inflammation sensors (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Binshtok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2008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Moreover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TNF-α is a key regulator of the inflammatory response and is involved in the increased production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proalgesic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agents (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Xu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Yaksh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2011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processing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54407" y="1600200"/>
            <a:ext cx="76351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Neurophatic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and inflammatory pain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 err="1">
                <a:latin typeface="Times New Roman" pitchFamily="18" charset="0"/>
                <a:cs typeface="Times New Roman" pitchFamily="18" charset="0"/>
              </a:rPr>
              <a:t>Peripheral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injury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activates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spinal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microglia.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leads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lasting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dorsal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horn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neurons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initiate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the onset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neuropathic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Biggs </a:t>
            </a:r>
            <a:r>
              <a:rPr lang="it-IT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2010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). </a:t>
            </a: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Vice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versa,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inflammatory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initiated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tissue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inflammation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characterized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hypersensitivity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at the site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adjacent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tissue (</a:t>
            </a: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Woolf and </a:t>
            </a:r>
            <a:r>
              <a:rPr lang="it-IT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Salter</a:t>
            </a: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2000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rules of perception and pain management change in chronic pain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fact, at peripheral level,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nociceptors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undergo sensitization and hyper-excitability (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peripheral sensitization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while 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central level, excitatory synaptic transmission is increased in spinal cord, brainstem, and cortical neurons (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central sensitization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caused by transcriptional, translational, and post-translational regulation (</a:t>
            </a:r>
            <a:r>
              <a:rPr lang="en-US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., 2013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Chronic pain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It is now well established that chronic pain, such as inflammatory pain, neuropathic pain, and cancer pain, is an expression of neural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plasticity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both in the peripheral nervous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peripheral sensitization (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Basbaum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2009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Gebhart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2010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Gold and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Gebhart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2010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and in the central nervous system (CNS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central sensitization (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., 2003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Kuner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2010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Presence of adventitious agents in a marketed product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82383"/>
            <a:ext cx="8027897" cy="3733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eripheral sensitization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International Association for the Study of Pain (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IASP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definition of peripheral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sensitization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is: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“Increased responsiveness and reduced threshold of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neurons in the periphery to the stimulation of their receptive fields”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IASP, 2019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Peripheral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sensitization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induces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hyperexcitability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afferent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neurons (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Woller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2017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 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Central Sensitization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IASP definition of central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sensitization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is: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“Increased responsiveness of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neurons in the central nervous system to their normal or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subthreshold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afferent input”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IASP, 2019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Central sensitization increases response to pain sensation. Heightened sensitivity results in the perception of pain from non painful stimuli (</a:t>
            </a:r>
            <a:r>
              <a:rPr lang="en-US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allodynia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and greater pain than what one would be expected to get from normal painful stimuli (</a:t>
            </a:r>
            <a:r>
              <a:rPr lang="en-US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hyperalgesia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 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Effects of Peripheral and central sensitization</a:t>
            </a:r>
            <a:endParaRPr lang="it-IT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err="1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peripheral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nociceptors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essential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for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development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chronic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Gold</a:t>
            </a: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Gebhart</a:t>
            </a: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2010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),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transition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from acute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to chronic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Reichling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Levine</a:t>
            </a:r>
            <a:r>
              <a:rPr lang="it-IT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2009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regulates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chronicity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causes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the spread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beyond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site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injury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influences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emotional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affective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aspects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dirty="0" err="1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Woolf and </a:t>
            </a:r>
            <a:r>
              <a:rPr lang="it-IT" b="1" dirty="0" err="1">
                <a:latin typeface="Times New Roman" pitchFamily="18" charset="0"/>
                <a:cs typeface="Times New Roman" pitchFamily="18" charset="0"/>
              </a:rPr>
              <a:t>Salter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, 2000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Spinal cord microglia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spinal cord microglia, can respond to peripheral injuries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distant from the spinal cord to produce neuroinflammation in the central nervous system (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2013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Spinal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glia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activation is necessary and sufficient to induce neuropathic pain (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Howard and Smith, 2010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Nociceptors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activates microglia and astrocytes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In the case of strong and repetitive noxious stimuli, larger quantities and additional signaling molecules are released from the spinal terminals of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nerve fibers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lead </a:t>
            </a:r>
            <a:r>
              <a:rPr lang="en-US" sz="4000" b="1" u="sng" dirty="0">
                <a:latin typeface="Times New Roman" pitchFamily="18" charset="0"/>
                <a:cs typeface="Times New Roman" pitchFamily="18" charset="0"/>
              </a:rPr>
              <a:t>to the activation of microglia and astrocytes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Sandkühler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2017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it-IT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Neuroinflammation in chronic pain</a:t>
            </a:r>
            <a:r>
              <a:rPr lang="it-IT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Neuroinflammation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(in the peripheral and central nervous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system)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drives to a widespread 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chronic pain </a:t>
            </a:r>
            <a:r>
              <a:rPr lang="en-US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via 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central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sensitization and </a:t>
            </a:r>
            <a:r>
              <a:rPr lang="en-US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mantains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it.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This is linked 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phenomenon of synaptic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plasticity and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increasment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neuronal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responsiveness in central pain pathways after painful insults (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2018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RR,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Chamessian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A, Zhang YQ. Pain regulation by non-neuronal cells and inflammation. 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2016;354(6312):572-577.</a:t>
            </a:r>
            <a:endParaRPr lang="it-IT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90562" y="2034381"/>
            <a:ext cx="77628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just"/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anterograde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signalling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progresses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centrally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activate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spinal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microglia</a:t>
            </a:r>
            <a:r>
              <a:rPr lang="it-IT" sz="5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with possible up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regulation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glial-derived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proinflammatory/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pronociceptive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mediators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it-IT" sz="59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Neuroinflammatory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not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identified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spinal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cord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brainstem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recently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sensory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ganglia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in the </a:t>
            </a:r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nerves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it-IT" sz="5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it-IT" sz="5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perspective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paper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indicates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neuroinflammation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and the associated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release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sz="5900" b="1" dirty="0" err="1" smtClean="0">
                <a:latin typeface="Times New Roman" pitchFamily="18" charset="0"/>
                <a:cs typeface="Times New Roman" pitchFamily="18" charset="0"/>
              </a:rPr>
              <a:t>pro-inflammatory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 cytokines 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dorsal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root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ganglion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and at the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spinal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cord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contribute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to the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transition</a:t>
            </a:r>
            <a:r>
              <a:rPr lang="it-IT" sz="59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from acute to chronic </a:t>
            </a:r>
            <a:r>
              <a:rPr lang="it-IT" sz="59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59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it-IT" sz="5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" y="500042"/>
            <a:ext cx="73723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Vaccination </a:t>
            </a:r>
            <a:r>
              <a:rPr lang="it-IT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always</a:t>
            </a:r>
            <a:r>
              <a:rPr lang="it-IT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produces</a:t>
            </a:r>
            <a:r>
              <a:rPr lang="it-IT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it-IT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inflammation</a:t>
            </a:r>
            <a:endParaRPr lang="it-IT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Nociceptor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peripheral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terminals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possess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receptors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ion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channels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detect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molecular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mediators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released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during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inflammation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it-IT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inflammation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tissue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resident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recruited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immune cells secrete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molecular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mediators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on the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peripheral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terminals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nociceptor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neurons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to produce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Nociceptor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neurons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are also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sensitized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by tumor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necrosis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factor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alpha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(TNF-α), IL-1β and IL-6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produced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mast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cells, macrophages, and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neutrophils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Neuroinflammation and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Mechanistically, </a:t>
            </a:r>
            <a:r>
              <a:rPr lang="en-US" sz="41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neuroinflammation drives to a wide-spread chronic pain via central sensitization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, which can be induced and maintained by </a:t>
            </a:r>
            <a:r>
              <a:rPr lang="en-US" sz="4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cytokines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100" b="1" dirty="0" err="1" smtClean="0">
                <a:latin typeface="Times New Roman" pitchFamily="18" charset="0"/>
                <a:cs typeface="Times New Roman" pitchFamily="18" charset="0"/>
              </a:rPr>
              <a:t>chemokines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, and other </a:t>
            </a:r>
            <a:r>
              <a:rPr lang="en-US" sz="4100" b="1" dirty="0" err="1" smtClean="0">
                <a:latin typeface="Times New Roman" pitchFamily="18" charset="0"/>
                <a:cs typeface="Times New Roman" pitchFamily="18" charset="0"/>
              </a:rPr>
              <a:t>glia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-produced mediators that </a:t>
            </a:r>
            <a:r>
              <a:rPr lang="en-US" sz="4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circulate in the cerebrospinal fluid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sz="4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Chronic pain is commonly associated to  </a:t>
            </a:r>
            <a:r>
              <a:rPr lang="en-US" sz="4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depression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41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anxiety</a:t>
            </a:r>
            <a:r>
              <a:rPr lang="en-US" sz="4100" b="1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41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sleep disorders. </a:t>
            </a:r>
            <a:endParaRPr lang="it-IT" sz="41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/>
          </a:p>
          <a:p>
            <a:pPr algn="just"/>
            <a:endParaRPr lang="it-IT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it-IT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Ru-Rong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, Andrea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Nackley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Yul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Huh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, Niccolò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Terrando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, William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Maixner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; Neuroinflammation and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in Chronic and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Widespread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it-IT" sz="1600" i="1" dirty="0" err="1" smtClean="0">
                <a:latin typeface="Times New Roman" pitchFamily="18" charset="0"/>
                <a:cs typeface="Times New Roman" pitchFamily="18" charset="0"/>
              </a:rPr>
              <a:t>Anesthesiology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 2018;129(2):343-366.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: 10.1097/ALN.0000000000002130.</a:t>
            </a:r>
            <a:endParaRPr lang="it-IT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cases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are: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SV40 in polio vaccines.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Bacteriophage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measles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and polio vaccines.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Reverse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transcriptase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it-IT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measles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mumps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vaccines.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Porcine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circovirus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and porcine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circovirus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DNA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sequences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rotavirus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vaccines.</a:t>
            </a:r>
            <a:endParaRPr lang="it-IT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We must stop  neuroinflammation</a:t>
            </a:r>
            <a:endParaRPr lang="it-IT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Neuroinflammation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resulting from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neuro-glial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neuroimmune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interactions </a:t>
            </a:r>
            <a:r>
              <a:rPr lang="en-US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 not </a:t>
            </a:r>
            <a:r>
              <a:rPr lang="en-US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only serve as a driving force for chronic pain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but it is also implicated in other neurologic and psychiatric diseases such as Alzheimer disease, Parkinson disease, multiple sclerosis, </a:t>
            </a:r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autism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 major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depres-sion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 and schizophrenia.</a:t>
            </a:r>
          </a:p>
          <a:p>
            <a:pPr algn="just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Citokines</a:t>
            </a:r>
            <a:r>
              <a:rPr lang="it-IT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and Neuroinflammation </a:t>
            </a:r>
            <a:endParaRPr lang="it-IT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Activation of microglia and astrocytes, in the spinal cord and brain, lead to the release of proinflammatory cytokines and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chemokines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Central sensitization is also driven by neuroinflammation in the peripheral and central nervous system.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Chronic pain is maintained in part by central sensitization. 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component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nociception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synapsing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at the spinal cord, the second neuron travels in the spinal tracts, it crosses the midline and runs up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spinothalamic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tract to the thalamus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synapses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again and the next neuron travels to the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somatosensory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cortex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 the impulses are processed in distinct areas, known, collectively, as the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“pain matrix”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nature of the pain can be perceived.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CENTRAL SENSITIZATION</a:t>
            </a:r>
            <a:endParaRPr lang="it-IT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Central Sensitization refers to the amplification of pain by central nervous system mechanisms.</a:t>
            </a:r>
          </a:p>
          <a:p>
            <a:pPr algn="just"/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On a cellular level, Central Sensitization results from multiple processes altering the functional status of </a:t>
            </a:r>
            <a:r>
              <a:rPr lang="en-US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neurons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Central Sensitization increases response to pain sensation.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Heightened sensitivity results in the </a:t>
            </a:r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perception of pain from non-painful stimuli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allodynia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 and greater pain than what one would be expected to get from normal painful stimuli (</a:t>
            </a:r>
            <a:r>
              <a:rPr lang="en-US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hyperalgesia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). </a:t>
            </a:r>
            <a:endParaRPr lang="it-IT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Fleming KC,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Volcheck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syndrome and the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initial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evaluation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of a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patient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fibromyalgia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: a review. </a:t>
            </a:r>
            <a:r>
              <a:rPr lang="it-IT" sz="1600" i="1" dirty="0" err="1" smtClean="0">
                <a:latin typeface="Times New Roman" pitchFamily="18" charset="0"/>
                <a:cs typeface="Times New Roman" pitchFamily="18" charset="0"/>
              </a:rPr>
              <a:t>Rambam</a:t>
            </a:r>
            <a:r>
              <a:rPr lang="it-IT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i="1" dirty="0" err="1" smtClean="0">
                <a:latin typeface="Times New Roman" pitchFamily="18" charset="0"/>
                <a:cs typeface="Times New Roman" pitchFamily="18" charset="0"/>
              </a:rPr>
              <a:t>Maimonides</a:t>
            </a:r>
            <a:r>
              <a:rPr lang="it-IT" sz="1600" i="1" dirty="0" smtClean="0">
                <a:latin typeface="Times New Roman" pitchFamily="18" charset="0"/>
                <a:cs typeface="Times New Roman" pitchFamily="18" charset="0"/>
              </a:rPr>
              <a:t> Med J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. 2015;6(2):e0020.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Published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2015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Apr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29.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:10.5041/RMMJ.10204</a:t>
            </a:r>
            <a:endParaRPr lang="it-IT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Mary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Holland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’s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girls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365193"/>
            <a:ext cx="3929090" cy="508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Kesia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enlisted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in Study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Protocol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015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sz="4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Sleep</a:t>
            </a:r>
            <a:r>
              <a:rPr lang="it-IT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it-IT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4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Fatigue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it-IT" sz="4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Flu-like</a:t>
            </a:r>
            <a:r>
              <a:rPr lang="it-IT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symptoms</a:t>
            </a:r>
            <a:r>
              <a:rPr lang="it-IT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Arm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weak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Movement</a:t>
            </a:r>
            <a:r>
              <a:rPr lang="it-IT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felt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exhausted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2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Rikke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symptoms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endParaRPr lang="it-IT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Headaches</a:t>
            </a:r>
            <a:endParaRPr lang="it-IT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Fainting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warning</a:t>
            </a:r>
            <a:endParaRPr lang="it-IT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Insomnia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sleep disorders)</a:t>
            </a:r>
            <a:endParaRPr lang="it-IT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Abbey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’s story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Jerking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movements</a:t>
            </a:r>
            <a:r>
              <a:rPr lang="it-IT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Movement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it-IT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Fatigue</a:t>
            </a:r>
            <a:r>
              <a:rPr lang="it-IT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Panic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dirty="0" err="1" smtClean="0">
                <a:latin typeface="Times New Roman" pitchFamily="18" charset="0"/>
                <a:cs typeface="Times New Roman" pitchFamily="18" charset="0"/>
              </a:rPr>
              <a:t>attack</a:t>
            </a:r>
            <a:endParaRPr lang="it-IT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Alexis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Relentless</a:t>
            </a:r>
            <a:r>
              <a:rPr lang="it-IT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endParaRPr lang="it-IT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Sleep</a:t>
            </a:r>
            <a:r>
              <a:rPr lang="it-IT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disorders</a:t>
            </a:r>
            <a:r>
              <a:rPr lang="it-IT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40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000" dirty="0" err="1" smtClean="0">
                <a:latin typeface="Times New Roman" pitchFamily="18" charset="0"/>
                <a:cs typeface="Times New Roman" pitchFamily="18" charset="0"/>
              </a:rPr>
              <a:t>Seizures</a:t>
            </a:r>
            <a:endParaRPr lang="it-IT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000" b="1" dirty="0" smtClean="0">
                <a:latin typeface="Times New Roman" pitchFamily="18" charset="0"/>
                <a:cs typeface="Times New Roman" pitchFamily="18" charset="0"/>
              </a:rPr>
              <a:t>Chronic fatigue </a:t>
            </a: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40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Christina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Arrhythmia</a:t>
            </a:r>
          </a:p>
          <a:p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Feeling 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tired</a:t>
            </a:r>
            <a:endParaRPr lang="it-IT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Fatigue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800" b="1" dirty="0" err="1" smtClean="0">
                <a:latin typeface="Times New Roman" pitchFamily="18" charset="0"/>
                <a:cs typeface="Times New Roman" pitchFamily="18" charset="0"/>
              </a:rPr>
              <a:t>Sudden</a:t>
            </a:r>
            <a:r>
              <a:rPr lang="it-IT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latin typeface="Times New Roman" pitchFamily="18" charset="0"/>
                <a:cs typeface="Times New Roman" pitchFamily="18" charset="0"/>
              </a:rPr>
              <a:t>death</a:t>
            </a:r>
            <a:endParaRPr lang="it-IT" sz="4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John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Petricciani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et al. 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	In all four cases, and after consideration of scientific advice, </a:t>
            </a:r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vaccines </a:t>
            </a:r>
            <a:r>
              <a:rPr lang="en-US" sz="36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concer-ned</a:t>
            </a:r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were not removed from the mar-</a:t>
            </a:r>
            <a:r>
              <a:rPr lang="en-US" sz="36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or were only temporarily suspended,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since the benefits of immunization </a:t>
            </a:r>
            <a:r>
              <a:rPr lang="en-US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were believed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be much more beneficial than the risk of any potential adverse effects. </a:t>
            </a:r>
            <a:endParaRPr lang="it-IT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Japanese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girls</a:t>
            </a:r>
            <a:endParaRPr lang="it-IT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Chronic regional pain syndrome 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 I</a:t>
            </a:r>
          </a:p>
          <a:p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Cognitive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dysfunctions</a:t>
            </a:r>
            <a:endParaRPr lang="it-IT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Autonomic dysfunctions </a:t>
            </a: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sensitization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3" y="1690708"/>
            <a:ext cx="6429419" cy="476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Sensitization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Malignant</a:t>
            </a:r>
            <a:r>
              <a:rPr lang="it-IT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process</a:t>
            </a:r>
            <a:r>
              <a:rPr lang="it-IT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up-regulation</a:t>
            </a:r>
            <a:r>
              <a:rPr lang="it-IT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it-IT" sz="4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it-IT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it-IT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more </a:t>
            </a:r>
            <a:r>
              <a:rPr lang="it-IT" sz="4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painful</a:t>
            </a:r>
            <a:r>
              <a:rPr lang="it-IT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4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becoming</a:t>
            </a:r>
            <a:r>
              <a:rPr lang="it-IT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autonomous</a:t>
            </a:r>
            <a:r>
              <a:rPr lang="it-IT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Other effects are associated with pain.</a:t>
            </a:r>
            <a:endParaRPr lang="it-IT" sz="4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Secondary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Hyperalgesia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Reduced</a:t>
            </a: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threshold</a:t>
            </a:r>
            <a:r>
              <a:rPr lang="it-IT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it-IT" sz="5400" b="1" dirty="0" err="1" smtClean="0">
                <a:latin typeface="Times New Roman" pitchFamily="18" charset="0"/>
                <a:cs typeface="Times New Roman" pitchFamily="18" charset="0"/>
              </a:rPr>
              <a:t>Hyperpathia</a:t>
            </a:r>
            <a:r>
              <a:rPr lang="it-IT" sz="5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it-IT" sz="5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Paresthesia</a:t>
            </a:r>
            <a:r>
              <a:rPr lang="it-IT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it-IT" sz="5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Numbness</a:t>
            </a:r>
            <a:r>
              <a:rPr lang="it-IT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sz="5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Modality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Allodynia</a:t>
            </a:r>
            <a:endParaRPr lang="it-IT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example: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Pouring a drop of alcohol on the skin causes pain.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Touching the skin causes pain.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Exerting a slight skin pressure causes pain.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Sleep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disturbance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Fatigue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Circadian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Rhythm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disruption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Development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Syndromes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Sickness Behavior</a:t>
            </a:r>
            <a:endParaRPr lang="it-IT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Sympathetic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System</a:t>
            </a:r>
            <a:endParaRPr lang="it-IT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Dysautonomia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sz="36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Persistent</a:t>
            </a:r>
            <a:r>
              <a:rPr lang="it-IT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hyperactivation</a:t>
            </a:r>
            <a:r>
              <a:rPr lang="it-IT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Paradoxical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latin typeface="Times New Roman" pitchFamily="18" charset="0"/>
                <a:cs typeface="Times New Roman" pitchFamily="18" charset="0"/>
              </a:rPr>
              <a:t>hyporeactivity</a:t>
            </a:r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 to stress </a:t>
            </a:r>
          </a:p>
          <a:p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Psychological</a:t>
            </a:r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</a:t>
            </a:r>
            <a:endParaRPr lang="it-IT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Autonomic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Hyperhydrosis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Arousal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Non-arousal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Local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Neurogenic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Edema, Temperature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Hypoalgesia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Onset of stress-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induced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hyperalgesia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Vascular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Trophic</a:t>
            </a:r>
            <a:r>
              <a:rPr lang="it-IT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it-IT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Hair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Nails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endParaRPr lang="it-IT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Psychological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effects</a:t>
            </a:r>
            <a:endParaRPr lang="it-IT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Fear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Anger, </a:t>
            </a:r>
          </a:p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Social login, </a:t>
            </a:r>
          </a:p>
          <a:p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Behaviors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dirty="0" err="1" smtClean="0">
                <a:latin typeface="Times New Roman" pitchFamily="18" charset="0"/>
                <a:cs typeface="Times New Roman" pitchFamily="18" charset="0"/>
              </a:rPr>
              <a:t>Motivation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Helplessness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Depressive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effects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Preoccupation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of body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Movement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Effects</a:t>
            </a:r>
            <a:endParaRPr lang="it-IT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Difﬁculty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initiation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maintenance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precision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movements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Weakness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Dystonia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Decreased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range of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motion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Tremor,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Spasm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Myclonic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Jerks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Neglect-like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syndrome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Pathophysiology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of complex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regional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syndrome (</a:t>
            </a:r>
            <a:r>
              <a:rPr lang="it-IT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CRPS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  <a:endParaRPr lang="it-IT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MMR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MMRV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Vaccines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Priorix-Tetra GSK 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package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virus strain is separately produced in either chick embryo cells (mumps and measles) or </a:t>
            </a:r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MRC5 human diploid cells (rubella and </a:t>
            </a:r>
            <a:r>
              <a:rPr lang="en-US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MMRV II Merck </a:t>
            </a:r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package </a:t>
            </a:r>
            <a:r>
              <a:rPr lang="it-IT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insert</a:t>
            </a:r>
            <a:r>
              <a:rPr lang="it-IT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Wistar RA 27/3 strain of live attenuated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rubella virus propagated in WI-38 human diploid lung fibroblasts.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CRPS? 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CRPS type 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Complex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Regional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Syndrome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syndrome that usually develops after an initiating noxious event. It is not limited to the distribution of a single peripheral nerve and it is disproportionate to the inciting event. </a:t>
            </a:r>
          </a:p>
          <a:p>
            <a:pPr algn="just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associated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oedema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changes in skin blood flow, abnormal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sudomotor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activity in the region of pain, </a:t>
            </a:r>
            <a:r>
              <a:rPr lang="en-US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allodynia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hyperalgesia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it commonly involves the distal aspect of arms and legs  or  a distal to proximal gradient. 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addition to weakness of the involved limb, CRPS patients may develop symptoms akin to a neurological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neglect-like syndrome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whereby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limb may feel foreign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(“cognitive neglect”) and direct mental and visual attention is needed to move the limb (“motor neglect”).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Complex Regional Pain Syndrome (CRPS)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sz="3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Complex Regional Pain Syndrome (CRPS), is a </a:t>
            </a:r>
            <a:r>
              <a:rPr lang="en-US" sz="30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neuroinflammatory</a:t>
            </a:r>
            <a:r>
              <a:rPr lang="en-US" sz="3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condition</a:t>
            </a:r>
            <a:r>
              <a:rPr lang="en-US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that is characterized by a combination of sensory, autonomic, vasomotor, and motor dysfunctions. </a:t>
            </a:r>
          </a:p>
          <a:p>
            <a:pPr algn="just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3000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it-IT" sz="3000" dirty="0" err="1" smtClean="0">
                <a:latin typeface="Times New Roman" pitchFamily="18" charset="0"/>
                <a:cs typeface="Times New Roman" pitchFamily="18" charset="0"/>
              </a:rPr>
              <a:t>neuroimmune</a:t>
            </a:r>
            <a:r>
              <a:rPr lang="it-IT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000" dirty="0" err="1" smtClean="0">
                <a:latin typeface="Times New Roman" pitchFamily="18" charset="0"/>
                <a:cs typeface="Times New Roman" pitchFamily="18" charset="0"/>
              </a:rPr>
              <a:t>activation</a:t>
            </a:r>
            <a:r>
              <a:rPr lang="it-IT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TLR4</a:t>
            </a:r>
            <a:r>
              <a:rPr lang="it-IT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Toll-Like</a:t>
            </a:r>
            <a:r>
              <a:rPr lang="it-IT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Receptor 4) </a:t>
            </a:r>
            <a:r>
              <a:rPr lang="it-IT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it-IT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upregulated</a:t>
            </a:r>
            <a:r>
              <a:rPr lang="it-IT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microglia. </a:t>
            </a:r>
          </a:p>
          <a:p>
            <a:pPr algn="just">
              <a:buNone/>
            </a:pPr>
            <a:endParaRPr lang="it-IT" sz="3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Activation of TLR4 in both microglia and CNS neurons augments the production of pro-inflammatory cytokines via the NF-κB pathway.</a:t>
            </a:r>
            <a:endParaRPr lang="it-IT" sz="3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Chopra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P, Cooper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. Treatment of Complex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Regional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Syndrome (CRPS)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low dose </a:t>
            </a:r>
            <a:r>
              <a:rPr lang="it-IT" sz="1600" dirty="0" err="1" smtClean="0">
                <a:latin typeface="Times New Roman" pitchFamily="18" charset="0"/>
                <a:cs typeface="Times New Roman" pitchFamily="18" charset="0"/>
              </a:rPr>
              <a:t>naltrexone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 (LDN). </a:t>
            </a:r>
            <a:r>
              <a:rPr lang="it-IT" sz="1600" i="1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it-IT" sz="1600" i="1" dirty="0" err="1" smtClean="0">
                <a:latin typeface="Times New Roman" pitchFamily="18" charset="0"/>
                <a:cs typeface="Times New Roman" pitchFamily="18" charset="0"/>
              </a:rPr>
              <a:t>Neuroimmune</a:t>
            </a:r>
            <a:r>
              <a:rPr lang="it-IT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i="1" dirty="0" err="1" smtClean="0">
                <a:latin typeface="Times New Roman" pitchFamily="18" charset="0"/>
                <a:cs typeface="Times New Roman" pitchFamily="18" charset="0"/>
              </a:rPr>
              <a:t>Pharmacol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. 2013;8(3):470-6.</a:t>
            </a:r>
            <a:endParaRPr lang="it-IT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Cytokines in CRPS Type I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Cytokines including 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IL-1β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IL-6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TNF-α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, and others are reliably identified during the acute phases of the syndrome.</a:t>
            </a:r>
          </a:p>
          <a:p>
            <a:pPr algn="just"/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HPV vaccines determines </a:t>
            </a:r>
            <a:r>
              <a:rPr lang="en-US" sz="51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strong </a:t>
            </a:r>
            <a:r>
              <a:rPr lang="en-US" sz="51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prodution</a:t>
            </a:r>
            <a:r>
              <a:rPr lang="en-US" sz="51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proinflammatory cytokines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, such as 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IL-1β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IL-6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TNF-α.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51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Patients with CRPS typically progress from an acute stage,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in which the affected limb is painful, warm, and edematous </a:t>
            </a:r>
            <a:r>
              <a:rPr lang="en-US" sz="51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a chronic stage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in which warmth and edema resolve, but the pain remains.</a:t>
            </a:r>
          </a:p>
          <a:p>
            <a:pPr>
              <a:buNone/>
            </a:pPr>
            <a:endParaRPr lang="en-US" dirty="0" smtClean="0"/>
          </a:p>
          <a:p>
            <a:endParaRPr lang="it-IT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David Clark J,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Tawfik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VL,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Tajerian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M,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Kingery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WS.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Autoinflammatory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and autoimmune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contributions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to complex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regional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5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 syndrome. </a:t>
            </a:r>
            <a:r>
              <a:rPr lang="it-IT" sz="2500" i="1" dirty="0" err="1" smtClean="0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it-IT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500" i="1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it-IT" sz="2500" dirty="0" smtClean="0">
                <a:latin typeface="Times New Roman" pitchFamily="18" charset="0"/>
                <a:cs typeface="Times New Roman" pitchFamily="18" charset="0"/>
              </a:rPr>
              <a:t>. 2018;14:1744806918799127</a:t>
            </a:r>
            <a:r>
              <a:rPr lang="it-IT" sz="1200" dirty="0" smtClean="0"/>
              <a:t>.</a:t>
            </a:r>
          </a:p>
          <a:p>
            <a:endParaRPr lang="it-IT" sz="1200" dirty="0" smtClean="0"/>
          </a:p>
          <a:p>
            <a:endParaRPr lang="it-IT" sz="1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Proinflammatory cytokines and CRPS</a:t>
            </a:r>
            <a:endParaRPr lang="it-IT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 levels of the proinflammatory cytokines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(TNF-α and IL-6) have been found in skin blister fluid of the affected limbs versus the unaffected limbs of CRPS patients.</a:t>
            </a:r>
          </a:p>
          <a:p>
            <a:pPr algn="just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patients with CRPS,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levels of IL-1β and IL-6 were significantly increased in cerebrospinal fluid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(CSF), compared to other subjects. </a:t>
            </a:r>
          </a:p>
          <a:p>
            <a:pPr algn="just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Thus,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CRPS type I is associated with high levels of IL-1β and IL-6 in CSF, and high levels of TNF-α in the blood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Vaccines and immune system</a:t>
            </a:r>
            <a:endParaRPr lang="it-IT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vaccine injection determines the mandatory intervention, at the injection site,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dendritic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cells that are, at the same time, antigen presenting cells (APC) and tissue macrophages. </a:t>
            </a:r>
          </a:p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Macrophages secrete pro-inflammatory cytokines such as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IL-1β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IL-6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TNF-α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when activated. 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Pro-inflammatory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cytokines</a:t>
            </a:r>
            <a:endParaRPr lang="it-IT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vaccine injection results in a strong expression of pro-inflammatory cytokines.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Cytokines take center stage in orchestrating immune responses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Essen, 2016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They act in most cases at shorter distances (with exceptions such as IL-1, IL-6 and TNF). </a:t>
            </a: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Cytokines and </a:t>
            </a:r>
            <a:r>
              <a:rPr lang="it-IT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Nervous</a:t>
            </a:r>
            <a:r>
              <a:rPr lang="it-IT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System</a:t>
            </a:r>
            <a:endParaRPr lang="it-IT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peripheral pro-inflammatory cytokines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(IL-1β, IL-6, and TNF-α), expressed after the injection of all vaccines,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reach the brain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 cause neuroinflammation after microglia activation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Elevated proinflammatory cytokines,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particularly TNF-α, have been described in studies regarding the cytokines profile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autistic children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Neuroinflammation in ASD</a:t>
            </a:r>
            <a:endParaRPr lang="it-IT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subgroup of children with ASD have developed </a:t>
            </a:r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neuroinflammation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Several postmortem studies have confirmed the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activation of microglia and </a:t>
            </a:r>
            <a:r>
              <a:rPr lang="en-US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-inflammation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recent study shows the presence of </a:t>
            </a:r>
            <a:r>
              <a:rPr lang="en-US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aluminum in brain tissue in ASD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Aluminium was also found in microglia cells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Mold 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2018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HPV vaccines and CRPS type I</a:t>
            </a:r>
            <a:endParaRPr lang="it-IT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now evident that the pro-inflammatory response to the injections of the HPV vaccines is identical, under the common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citokines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substrate, to the inflammatory profile of the CRPS type I.</a:t>
            </a:r>
          </a:p>
          <a:p>
            <a:pPr algn="just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CRPS type I is associated to high levels of IL-1β and IL-6 in CSF, and high levels of TNF-α in the blood. </a:t>
            </a:r>
          </a:p>
          <a:p>
            <a:pPr algn="just"/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These pro-inflammatory cytokines are strongly expressed after the injection of HPV vaccines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it-IT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Post-vaccination</a:t>
            </a:r>
            <a:r>
              <a:rPr lang="it-IT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inflammatory</a:t>
            </a:r>
            <a:r>
              <a:rPr lang="it-IT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syndrome</a:t>
            </a:r>
            <a:endParaRPr lang="it-IT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HPV vaccines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Proinflammatory cytokines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Microglia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Neuroinflammation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Nociceptors</a:t>
            </a: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Peripheral</a:t>
            </a:r>
            <a:r>
              <a:rPr lang="it-IT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sensitization</a:t>
            </a:r>
            <a:endParaRPr lang="it-IT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Central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dirty="0" err="1" smtClean="0">
                <a:latin typeface="Times New Roman" pitchFamily="18" charset="0"/>
                <a:cs typeface="Times New Roman" pitchFamily="18" charset="0"/>
              </a:rPr>
              <a:t>sensitization</a:t>
            </a: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it-IT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Girls</a:t>
            </a:r>
            <a:r>
              <a:rPr lang="it-IT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damaged and mocked by science</a:t>
            </a:r>
            <a:endParaRPr lang="it-IT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3916</Words>
  <Application>Microsoft Office PowerPoint</Application>
  <PresentationFormat>Presentazione su schermo (4:3)</PresentationFormat>
  <Paragraphs>428</Paragraphs>
  <Slides>110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110</vt:i4>
      </vt:variant>
    </vt:vector>
  </HeadingPairs>
  <TitlesOfParts>
    <vt:vector size="111" baseType="lpstr">
      <vt:lpstr>Tema di Office</vt:lpstr>
      <vt:lpstr>Aims of our presentation</vt:lpstr>
      <vt:lpstr>​ Between dogmas and dogmatic scientism </vt:lpstr>
      <vt:lpstr>Some Vaccine Dogmas</vt:lpstr>
      <vt:lpstr>Crash the dogmas. </vt:lpstr>
      <vt:lpstr>Diapositiva 5</vt:lpstr>
      <vt:lpstr>Presence of adventitious agents in a marketed product</vt:lpstr>
      <vt:lpstr>The four cases are:</vt:lpstr>
      <vt:lpstr>John Petricciani et al. </vt:lpstr>
      <vt:lpstr>MMR and MMRV Vaccines</vt:lpstr>
      <vt:lpstr>Conclusions: vaccines are not safe </vt:lpstr>
      <vt:lpstr>It is not intended for use in humans.</vt:lpstr>
      <vt:lpstr>It is not intended for use in humans.</vt:lpstr>
      <vt:lpstr>Dogma number 2</vt:lpstr>
      <vt:lpstr>Cohort study</vt:lpstr>
      <vt:lpstr>No evidences, no causality.</vt:lpstr>
      <vt:lpstr>What are the problems?</vt:lpstr>
      <vt:lpstr>Dogma number 3</vt:lpstr>
      <vt:lpstr>Paul Offit’s dogmas</vt:lpstr>
      <vt:lpstr>Paul Offit’s errors</vt:lpstr>
      <vt:lpstr>Long-lived plasma cells</vt:lpstr>
      <vt:lpstr> Another big mistake</vt:lpstr>
      <vt:lpstr>The greatest factor</vt:lpstr>
      <vt:lpstr>Post-Vaccination Reactive Brain Inflammation</vt:lpstr>
      <vt:lpstr>Infanrix-Hexa vaccine (GSK) </vt:lpstr>
      <vt:lpstr>WHO: The big problem</vt:lpstr>
      <vt:lpstr>An unhealthy act</vt:lpstr>
      <vt:lpstr>A practical example shows that the reports of AEs do not end up on the reports of the regulatory agencies. </vt:lpstr>
      <vt:lpstr>AE Reporting to AIFA</vt:lpstr>
      <vt:lpstr>2017 VACCINE REPORT POSTMARKETING SURVEILLANCE IN ITALY</vt:lpstr>
      <vt:lpstr>Can vaccines cause autism?</vt:lpstr>
      <vt:lpstr>Royal dogma:  vaccines do not cause autism.</vt:lpstr>
      <vt:lpstr>The biological plausibility of danger</vt:lpstr>
      <vt:lpstr>A protected and insecure building.</vt:lpstr>
      <vt:lpstr>HPV VACCINES</vt:lpstr>
      <vt:lpstr>Fooling is better than informing  </vt:lpstr>
      <vt:lpstr>The mistification:  The HPV cancer-preventing vaccine.  </vt:lpstr>
      <vt:lpstr> Australia: a country  with powerful mystificators. </vt:lpstr>
      <vt:lpstr>Incidence rate from 2007 to 2018</vt:lpstr>
      <vt:lpstr>Stop HPV, Stop Cervical Cancer.</vt:lpstr>
      <vt:lpstr>Freddy Mercury: Don't Stop Me Now</vt:lpstr>
      <vt:lpstr>Diapositiva 41</vt:lpstr>
      <vt:lpstr>Let us just remember that:</vt:lpstr>
      <vt:lpstr>The biological plausibility of HPV AeS</vt:lpstr>
      <vt:lpstr>Pain in the center of the syndrome.</vt:lpstr>
      <vt:lpstr>History of adverse reactions </vt:lpstr>
      <vt:lpstr>HPV vaccines and pain </vt:lpstr>
      <vt:lpstr>Gardasil 9: Package Insert </vt:lpstr>
      <vt:lpstr>Gardasil 9: Package Insert </vt:lpstr>
      <vt:lpstr>Proinflammatory cytokines. </vt:lpstr>
      <vt:lpstr>DRG neurons: Cytokine Receptors</vt:lpstr>
      <vt:lpstr>From injection to neuroinflammation</vt:lpstr>
      <vt:lpstr>Pain processing </vt:lpstr>
      <vt:lpstr>Peripheral component of nociception</vt:lpstr>
      <vt:lpstr>DRG neurons: specific receptors. </vt:lpstr>
      <vt:lpstr>Nociceptors</vt:lpstr>
      <vt:lpstr>Nociceptive pain processing</vt:lpstr>
      <vt:lpstr>Neurophatic and inflammatory pain</vt:lpstr>
      <vt:lpstr>Chronic pain</vt:lpstr>
      <vt:lpstr>Chronic pain </vt:lpstr>
      <vt:lpstr>Peripheral sensitization</vt:lpstr>
      <vt:lpstr>Central Sensitization</vt:lpstr>
      <vt:lpstr>Effects of Peripheral and central sensitization</vt:lpstr>
      <vt:lpstr>Spinal cord microglia</vt:lpstr>
      <vt:lpstr>Nociceptors activates microglia and astrocytes </vt:lpstr>
      <vt:lpstr>Neuroinflammation in chronic pain </vt:lpstr>
      <vt:lpstr>Ji RR, Chamessian A, Zhang YQ. Pain regulation by non-neuronal cells and inflammation. Science. 2016;354(6312):572-577.</vt:lpstr>
      <vt:lpstr>Diapositiva 67</vt:lpstr>
      <vt:lpstr>Vaccination always produces  inflammation</vt:lpstr>
      <vt:lpstr>Neuroinflammation and pain</vt:lpstr>
      <vt:lpstr>We must stop  neuroinflammation</vt:lpstr>
      <vt:lpstr>Pain, Citokines, and Neuroinflammation </vt:lpstr>
      <vt:lpstr>Central component of nociception</vt:lpstr>
      <vt:lpstr>CENTRAL SENSITIZATION</vt:lpstr>
      <vt:lpstr>Mary Holland’s girls</vt:lpstr>
      <vt:lpstr>Kesia enlisted in Study Protocol 015</vt:lpstr>
      <vt:lpstr>Rikke symptoms </vt:lpstr>
      <vt:lpstr>Abbey’s story</vt:lpstr>
      <vt:lpstr>Alexis</vt:lpstr>
      <vt:lpstr>Christina </vt:lpstr>
      <vt:lpstr>Japanese girls</vt:lpstr>
      <vt:lpstr>Nociceptive pain and Central sensitization </vt:lpstr>
      <vt:lpstr>Central Sensitization</vt:lpstr>
      <vt:lpstr>Secondary Hyperalgesia</vt:lpstr>
      <vt:lpstr>Modality Effects </vt:lpstr>
      <vt:lpstr>Systemic Effects</vt:lpstr>
      <vt:lpstr>Sympathetic System</vt:lpstr>
      <vt:lpstr>Autonomic effects</vt:lpstr>
      <vt:lpstr>Psychological effects</vt:lpstr>
      <vt:lpstr>Movement Effects</vt:lpstr>
      <vt:lpstr>What is CRPS? </vt:lpstr>
      <vt:lpstr>Complex Regional Pain Syndrome (CRPS)</vt:lpstr>
      <vt:lpstr>Cytokines in CRPS Type I</vt:lpstr>
      <vt:lpstr>Proinflammatory cytokines and CRPS</vt:lpstr>
      <vt:lpstr>Vaccines and immune system</vt:lpstr>
      <vt:lpstr>Pro-inflammatory cytokines</vt:lpstr>
      <vt:lpstr>Cytokines and Central Nervous System</vt:lpstr>
      <vt:lpstr>Neuroinflammation in ASD</vt:lpstr>
      <vt:lpstr>HPV vaccines and CRPS type I</vt:lpstr>
      <vt:lpstr>Post-vaccination inflammatory syndrome</vt:lpstr>
      <vt:lpstr>Diapositiva 100</vt:lpstr>
      <vt:lpstr>Diapositiva 101</vt:lpstr>
      <vt:lpstr>Diapositiva 102</vt:lpstr>
      <vt:lpstr>Diapositiva 103</vt:lpstr>
      <vt:lpstr>Diapositiva 104</vt:lpstr>
      <vt:lpstr>Conclusions </vt:lpstr>
      <vt:lpstr>Conclusions </vt:lpstr>
      <vt:lpstr>Conclusions </vt:lpstr>
      <vt:lpstr>Conclusions </vt:lpstr>
      <vt:lpstr>Thank you very much</vt:lpstr>
      <vt:lpstr>Yes, we can stop this syndrome.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 of our presentation</dc:title>
  <dc:creator>Utente Windows</dc:creator>
  <cp:lastModifiedBy>Alessandra</cp:lastModifiedBy>
  <cp:revision>59</cp:revision>
  <dcterms:created xsi:type="dcterms:W3CDTF">2019-05-06T14:44:52Z</dcterms:created>
  <dcterms:modified xsi:type="dcterms:W3CDTF">2019-05-23T22:40:51Z</dcterms:modified>
</cp:coreProperties>
</file>